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handoutMasterIdLst>
    <p:handoutMasterId r:id="rId22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12193588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884" y="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884" y="8686800"/>
            <a:ext cx="2975759" cy="45684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97C747-5586-4AE7-A33F-A510BAD15A88}" type="slidenum">
              <a:t>‹#›</a:t>
            </a:fld>
            <a:endParaRPr lang="pl-PL" sz="14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7507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797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043" cy="4114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6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50"/>
      </a:spcBef>
      <a:spcAft>
        <a:spcPts val="0"/>
      </a:spcAft>
      <a:buNone/>
      <a:tabLst>
        <a:tab pos="0" algn="l"/>
        <a:tab pos="914400" algn="l"/>
        <a:tab pos="1828800" algn="l"/>
        <a:tab pos="2743200" algn="l"/>
        <a:tab pos="3657600" algn="l"/>
        <a:tab pos="4572000" algn="l"/>
        <a:tab pos="5486400" algn="l"/>
        <a:tab pos="6400800" algn="l"/>
        <a:tab pos="7315200" algn="l"/>
        <a:tab pos="8229600" algn="l"/>
        <a:tab pos="9144000" algn="l"/>
        <a:tab pos="10058400" algn="l"/>
      </a:tabLst>
      <a:defRPr lang="pl-PL" sz="1200" b="0" i="0" u="none" strike="noStrike" kern="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4" y="695328"/>
            <a:ext cx="6092820" cy="342740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431BC8-75C5-446B-850C-AB0B23B155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06ED2-B88F-48FE-8EC2-52F9DC7F054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34A57-4D3F-45ED-8D26-F5C82A2DC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5CFB42-BC2C-4109-85EA-009AD7F70A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D5C172-8259-4E38-AE9D-D92CD8A14D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A297FF-E6E7-40C0-B76E-42553BF4A4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2C34BC-3BC3-46FB-B8AA-721F12E539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0F5BA-4DD2-4C71-9A50-F2EA74C4A6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C35804-0C60-4F4F-8A8F-4C8642BDD6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F8920-ED42-4932-A9E7-B1A002FD8E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14E55B-DC15-40B6-9293-256B7F3F93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377FA7-D6BE-4C51-9480-917BFA9504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9F2E1-BEFF-4D98-A7F9-FCFF0F1B59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5FA10-24D5-47AA-A60B-58644CC0FA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D8DA16-6EC9-41D8-8956-342F9F8687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95C21F-784A-4FA4-8846-C87316FFA8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3DB52E-1FFA-48D2-96E1-C831259BF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2B7BE-E2CC-4927-BAFF-20DA540292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5992E-1992-4716-82F1-0BA5E99A8E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8DD8F1-D4F8-4D2F-84BF-871A7F0B27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3022F-541D-4D77-B1F4-887B4D2333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1F6720-A713-44B0-B43B-1C47658673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52040E-D755-4137-9775-6F68663C9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746C9-9928-42EA-BD33-9A484BFF4A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84ABE9-78E1-4AA8-8BFE-9E8BE15AA6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2EA09E-6A18-4DDF-8BE8-7467B8D044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AF192-94B0-44FB-A3E2-CF52BE95A2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441618-D37B-42D7-9963-DF74371391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C0D5C2-1AA4-494F-B0DD-F8DAA3F0F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053DA-5C68-4940-8F50-9D175F7EE9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8A3D7F-9DA6-4EC2-AC5E-16699545B9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BE0D5-75D7-4494-B2B6-9112311CB2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E06F12-5C3E-4600-AD37-3180891D20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526611-40ED-4BB5-A0FE-CDE34557BF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F04790-6674-43EB-9726-B17C143C1A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125268-204F-418D-B317-86561B7514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CE1B51-BCDE-415B-9434-9CE7687BF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2B9EA3-CA86-46FA-B1EF-4687152045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897E8E-4DBD-4FE9-9EFA-11ECC219C57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5591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5591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ACFB98-DB62-4C7B-8640-E4830FC81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F28F2-9761-4A1A-8B6E-29A940B666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7191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7191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9A16DD-B041-4194-ADED-F0DD4084BF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1203322" y="2011359"/>
            <a:ext cx="4814892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6170608" y="2011359"/>
            <a:ext cx="4816473" cy="420687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93201-5D90-489D-9EF2-D79A2BC223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53B7F-EBD1-49F9-87C8-BEE68FFAB6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7191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 txBox="1">
            <a:spLocks noGrp="1"/>
          </p:cNvSpPr>
          <p:nvPr>
            <p:ph type="body" idx="3"/>
          </p:nvPr>
        </p:nvSpPr>
        <p:spPr>
          <a:xfrm>
            <a:off x="6173791" y="1681160"/>
            <a:ext cx="518318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 txBox="1">
            <a:spLocks noGrp="1"/>
          </p:cNvSpPr>
          <p:nvPr>
            <p:ph idx="4"/>
          </p:nvPr>
        </p:nvSpPr>
        <p:spPr>
          <a:xfrm>
            <a:off x="6173791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ymbol zastępczy stop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06A91-2863-4A94-AB40-48FD130C40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8449A-4EF6-4938-8294-0FB8E743F2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A81EC2-C318-4EC8-BF34-676563A69D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0CFA0B-0195-4D7C-9591-931AE29199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1CD6CC-82C6-4DF4-829B-36E26589C4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313E6C-45F1-4C81-8532-D964E945B3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 txBox="1">
            <a:spLocks noGrp="1"/>
          </p:cNvSpPr>
          <p:nvPr>
            <p:ph type="title" orient="vert"/>
          </p:nvPr>
        </p:nvSpPr>
        <p:spPr>
          <a:xfrm>
            <a:off x="8542333" y="284158"/>
            <a:ext cx="2444748" cy="593407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 txBox="1">
            <a:spLocks noGrp="1"/>
          </p:cNvSpPr>
          <p:nvPr>
            <p:ph type="body" orient="vert" idx="1"/>
          </p:nvPr>
        </p:nvSpPr>
        <p:spPr>
          <a:xfrm>
            <a:off x="1203322" y="284158"/>
            <a:ext cx="7186617" cy="5934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235C42-2C78-41CF-A771-8EC266428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9280ED-BFF4-4B42-9B1B-97C31FEA74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Symbol zastępczy stop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ymbol zastępczy numeru slajd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3C1D27-0C6A-456F-8072-1058E49D0A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5B999C-D6CE-4FBF-A0E7-A46A6A76F1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3791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8B8AF-5B30-4F96-88A4-265020EC32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176040"/>
            <a:ext cx="12188878" cy="1646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F73A3379-B4D8-4C87-96F3-548E4801976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549CA94-2A28-41A0-8B85-BE9FF7DF568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6483" y="2058835"/>
            <a:ext cx="12195361" cy="1828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99BDD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99BDD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A11FDF1-FE4C-4CCB-96A0-0D0A9E419902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F2F2F2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2C2C2C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1201320" y="6423120"/>
            <a:ext cx="3002039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5595844" y="6423120"/>
            <a:ext cx="5045037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10658520" y="6423120"/>
            <a:ext cx="946083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D9F36D5-FC9E-43D5-A9A8-B31059E277F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9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9018718" y="0"/>
            <a:ext cx="2743200" cy="6858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tytułu 2"/>
          <p:cNvSpPr txBox="1">
            <a:spLocks noGrp="1"/>
          </p:cNvSpPr>
          <p:nvPr>
            <p:ph type="title"/>
          </p:nvPr>
        </p:nvSpPr>
        <p:spPr>
          <a:xfrm>
            <a:off x="1203121" y="284040"/>
            <a:ext cx="9783723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pl-PL"/>
          </a:p>
        </p:txBody>
      </p:sp>
      <p:sp>
        <p:nvSpPr>
          <p:cNvPr id="4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1203121" y="2011323"/>
            <a:ext cx="9783723" cy="42069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sz="half" idx="2"/>
          </p:nvPr>
        </p:nvSpPr>
        <p:spPr>
          <a:xfrm>
            <a:off x="838084" y="6423120"/>
            <a:ext cx="274320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3"/>
          </p:nvPr>
        </p:nvSpPr>
        <p:spPr>
          <a:xfrm>
            <a:off x="3776755" y="6423120"/>
            <a:ext cx="4279675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4"/>
          </p:nvPr>
        </p:nvSpPr>
        <p:spPr>
          <a:xfrm>
            <a:off x="8072277" y="6423120"/>
            <a:ext cx="881280" cy="365037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6798" rIns="90004" bIns="46798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C66919-D4CC-4EBE-AE32-62A5CFA200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0">
        <a:lnSpc>
          <a:spcPct val="85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200" algn="l"/>
          <a:tab pos="3657600" algn="l"/>
          <a:tab pos="4572000" algn="l"/>
          <a:tab pos="5486400" algn="l"/>
          <a:tab pos="6400800" algn="l"/>
          <a:tab pos="7315200" algn="l"/>
          <a:tab pos="8229600" algn="l"/>
          <a:tab pos="9144000" algn="l"/>
          <a:tab pos="10058400" algn="l"/>
        </a:tabLst>
        <a:defRPr lang="pl-PL" sz="4000" b="0" i="0" u="none" strike="noStrike" kern="1200" cap="none" spc="0" baseline="0">
          <a:solidFill>
            <a:srgbClr val="099BDD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0">
        <a:lnSpc>
          <a:spcPct val="90000"/>
        </a:lnSpc>
        <a:spcBef>
          <a:spcPts val="1200"/>
        </a:spcBef>
        <a:spcAft>
          <a:spcPts val="200"/>
        </a:spcAft>
        <a:buNone/>
        <a:tabLst>
          <a:tab pos="731520" algn="l"/>
          <a:tab pos="1645920" algn="l"/>
          <a:tab pos="2560320" algn="l"/>
          <a:tab pos="3474720" algn="l"/>
          <a:tab pos="4389120" algn="l"/>
          <a:tab pos="5303520" algn="l"/>
          <a:tab pos="6217920" algn="l"/>
          <a:tab pos="7132320" algn="l"/>
          <a:tab pos="8046720" algn="l"/>
          <a:tab pos="8961120" algn="l"/>
          <a:tab pos="9875520" algn="l"/>
        </a:tabLst>
        <a:defRPr lang="pl-PL" sz="2200" b="0" i="0" u="none" strike="noStrike" kern="1200" cap="none" spc="0" baseline="0">
          <a:solidFill>
            <a:srgbClr val="FFFFFF"/>
          </a:solidFill>
          <a:highlight>
            <a:scrgbClr r="0" g="0" b="0">
              <a:alpha val="0"/>
            </a:scrgbClr>
          </a:highlight>
          <a:uFillTx/>
          <a:latin typeface="Corbel" pitchFamily="34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64681" y="2166478"/>
            <a:ext cx="11472839" cy="1738438"/>
          </a:xfrm>
        </p:spPr>
        <p:txBody>
          <a:bodyPr lIns="91440" tIns="45720" rIns="91440" bIns="45720" anchorCtr="1"/>
          <a:lstStyle/>
          <a:p>
            <a:pPr lvl="0" algn="ctr" hangingPunct="1">
              <a:lnSpc>
                <a:spcPct val="80000"/>
              </a:lnSpc>
            </a:pPr>
            <a:r>
              <a:rPr lang="pl-PL" sz="8000">
                <a:latin typeface="Source Sans Pro Black" pitchFamily="34"/>
              </a:rPr>
              <a:t>RODZINA 500 PLUS</a:t>
            </a:r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1523884" y="3995644"/>
            <a:ext cx="9144000" cy="1309676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8000">
                <a:latin typeface="Source Sans Pro Light" pitchFamily="34"/>
              </a:rPr>
              <a:t>#fakty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06672" y="284040"/>
            <a:ext cx="11051926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800" dirty="0">
                <a:latin typeface="Source Sans Pro Black" pitchFamily="34"/>
              </a:rPr>
              <a:t>#RODZINA500PLUS TO REALNE WSPARCIE RODZIN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" y="1845195"/>
            <a:ext cx="11031313" cy="446768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4593" y="284040"/>
            <a:ext cx="1084091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dirty="0">
                <a:latin typeface="Source Sans Pro Black" pitchFamily="34"/>
              </a:rPr>
              <a:t>DZIĘKI #RODZINA500PLUS WZROSNĄ WYDATKI NA WSPARCIE RODZIN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825197"/>
            <a:ext cx="12193203" cy="49427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33046" y="284040"/>
            <a:ext cx="1111347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WYDATKI NA POLITYKĘ RODZINNĄ W PKB (W %)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958" y="1871996"/>
            <a:ext cx="11480035" cy="442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477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958" y="5963396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48249" y="284040"/>
            <a:ext cx="8820110" cy="1508403"/>
          </a:xfrm>
        </p:spPr>
        <p:txBody>
          <a:bodyPr lIns="91440" tIns="45720" rIns="91440" bIns="45720"/>
          <a:lstStyle/>
          <a:p>
            <a:pPr lvl="0"/>
            <a:r>
              <a:rPr lang="pl-PL" b="1" dirty="0">
                <a:latin typeface="Source Sans Pro Black" panose="020B0803030403020204" pitchFamily="34" charset="-18"/>
              </a:rPr>
              <a:t>#RODZINA500PLUS WSPARCIE DZIECI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99" y="1829522"/>
            <a:ext cx="12096003" cy="50284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ole tekstowe 2"/>
          <p:cNvSpPr/>
          <p:nvPr/>
        </p:nvSpPr>
        <p:spPr>
          <a:xfrm>
            <a:off x="10215722" y="3368521"/>
            <a:ext cx="1707843" cy="36827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764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6236" y="5962683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3550664" y="284040"/>
            <a:ext cx="4670141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dirty="0">
                <a:latin typeface="Source Sans Pro Black" pitchFamily="34"/>
              </a:rPr>
              <a:t>#RODZINA500PLUS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9998" y="1840321"/>
            <a:ext cx="11467801" cy="47836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0398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5879" y="5962317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692283" y="284040"/>
            <a:ext cx="10972800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sz="3600">
                <a:latin typeface="Source Sans Pro Black" pitchFamily="34"/>
              </a:rPr>
              <a:t>GDZIE ZNALEŹĆ INFORMACJE O #RODZINA500PLUS?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19768" y="2544720"/>
            <a:ext cx="5836450" cy="36274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rostokąt 8"/>
          <p:cNvSpPr/>
          <p:nvPr/>
        </p:nvSpPr>
        <p:spPr>
          <a:xfrm>
            <a:off x="7833945" y="5249003"/>
            <a:ext cx="1139863" cy="5627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38157" cap="sq">
            <a:solidFill>
              <a:srgbClr val="C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orbel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pole tekstowe 2"/>
          <p:cNvSpPr/>
          <p:nvPr/>
        </p:nvSpPr>
        <p:spPr>
          <a:xfrm>
            <a:off x="4241160" y="1792443"/>
            <a:ext cx="3875035" cy="64260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3600" b="0" i="0" u="none" strike="noStrike" kern="1200" cap="none" spc="0" baseline="0">
                <a:solidFill>
                  <a:srgbClr val="FFFFFF"/>
                </a:solidFill>
                <a:uFillTx/>
                <a:latin typeface="Corbel" pitchFamily="34"/>
                <a:ea typeface="Microsoft YaHei" pitchFamily="2"/>
                <a:cs typeface="Mangal" pitchFamily="2"/>
              </a:rPr>
              <a:t>www.mrpips.gov.pl</a:t>
            </a:r>
          </a:p>
        </p:txBody>
      </p:sp>
      <p:sp>
        <p:nvSpPr>
          <p:cNvPr id="8" name="Strzałka w prawo 7"/>
          <p:cNvSpPr/>
          <p:nvPr/>
        </p:nvSpPr>
        <p:spPr>
          <a:xfrm rot="10799991">
            <a:off x="9090109" y="5363312"/>
            <a:ext cx="1230919" cy="334103"/>
          </a:xfrm>
          <a:custGeom>
            <a:avLst>
              <a:gd name="f0" fmla="val 1866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FF0000"/>
          </a:solidFill>
          <a:ln w="12701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CZYM JEST #RODZINA500PLUS?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32955" y="2144524"/>
            <a:ext cx="7169398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300">
                <a:latin typeface="Source Sans Pro" pitchFamily="34"/>
              </a:rPr>
              <a:t>Pierwszy tak szeroki i systemowy program wsparcia polskich rodzin po 1989 r.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Świadczenie wychowawcze 500 zł to powszechne wsparcie na dziecko do ukończenia przez nie 18 lat</a:t>
            </a:r>
          </a:p>
          <a:p>
            <a:pPr lvl="0" hangingPunct="1"/>
            <a:r>
              <a:rPr lang="pl-PL" sz="2300">
                <a:latin typeface="Source Sans Pro" pitchFamily="34"/>
              </a:rPr>
              <a:t>To inwestycja w Polskie rodziny.  L</a:t>
            </a:r>
            <a:r>
              <a:rPr lang="pl-PL" sz="2300"/>
              <a:t>udzie są największą wartością jaką dysponuje państwo</a:t>
            </a:r>
          </a:p>
          <a:p>
            <a:pPr lvl="0"/>
            <a:r>
              <a:rPr lang="pl-PL" sz="2300"/>
              <a:t>Ochrona Polski przed demograficzną katastrofą</a:t>
            </a:r>
          </a:p>
          <a:p>
            <a:pPr lvl="0"/>
            <a:r>
              <a:rPr lang="pl-PL" sz="2300"/>
              <a:t>Walka z biedą wśród dzieci – przeciwdziałanie ubóstwu wśród najmłodszych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22" y="1929492"/>
            <a:ext cx="2507759" cy="3933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705712" y="284040"/>
            <a:ext cx="879318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JAK POPRAWI SIĘ SYTUACJA RODZIN?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2242803" y="1984321"/>
            <a:ext cx="9783723" cy="4205517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>
                <a:latin typeface="Source Sans Pro Light" pitchFamily="34"/>
              </a:rPr>
              <a:t>Rodzina 2+1 z dochodem 1 356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2+2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37%</a:t>
            </a:r>
          </a:p>
          <a:p>
            <a:pPr lvl="0" algn="ctr" hangingPunct="1"/>
            <a:endParaRPr lang="pl-PL">
              <a:latin typeface="Source Sans Pro Light" pitchFamily="34"/>
            </a:endParaRPr>
          </a:p>
          <a:p>
            <a:pPr lvl="0" algn="ctr" hangingPunct="1"/>
            <a:r>
              <a:rPr lang="pl-PL">
                <a:latin typeface="Source Sans Pro Light" pitchFamily="34"/>
              </a:rPr>
              <a:t>Rodzina 2+3 z dochodem 2 711 zł</a:t>
            </a:r>
          </a:p>
          <a:p>
            <a:pPr lvl="0" algn="ctr" hangingPunct="1"/>
            <a:r>
              <a:rPr lang="pl-PL" sz="3200">
                <a:latin typeface="Source Sans Pro Black" pitchFamily="34"/>
              </a:rPr>
              <a:t>wzrost o 55%</a:t>
            </a:r>
          </a:p>
          <a:p>
            <a:pPr lvl="0" hangingPunct="1"/>
            <a:endParaRPr lang="pl-PL">
              <a:latin typeface="Source Sans Pro Black" pitchFamily="34"/>
            </a:endParaRPr>
          </a:p>
          <a:p>
            <a:pPr lvl="0" hangingPunct="1"/>
            <a:endParaRPr lang="pl-PL">
              <a:latin typeface="Source Sans Pro Black" pitchFamily="3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63922" y="2155679"/>
            <a:ext cx="1285920" cy="9716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57601" y="3517916"/>
            <a:ext cx="896761" cy="9381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63922" y="4933800"/>
            <a:ext cx="1193758" cy="8845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1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57681" y="5154481"/>
            <a:ext cx="295195" cy="663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0" y="1799996"/>
            <a:ext cx="12193588" cy="47663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162360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626573" y="284040"/>
            <a:ext cx="8709983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KTO OTRZYMA ŚWIADCZENIE 500 ZŁ 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394921" y="2139842"/>
            <a:ext cx="8924488" cy="3926159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otrzymają rodzice i opiekunowie prawni lub faktyczni do ukończenia przez dziecko </a:t>
            </a:r>
            <a:r>
              <a:rPr lang="pl-PL" sz="2000" b="1" dirty="0">
                <a:latin typeface="Source Sans Pro Light" pitchFamily="34"/>
              </a:rPr>
              <a:t>18 lat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500 zł </a:t>
            </a:r>
            <a:r>
              <a:rPr lang="pl-PL" sz="2000" b="1" dirty="0">
                <a:latin typeface="Source Sans Pro Light" pitchFamily="34"/>
              </a:rPr>
              <a:t>na drugie i kolejne dziecko niezależnie od dochodu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Wsparcie na pierwsze </a:t>
            </a:r>
            <a:r>
              <a:rPr lang="pl-PL" sz="2000" dirty="0">
                <a:latin typeface="Source Sans Pro Light" pitchFamily="34"/>
              </a:rPr>
              <a:t>lub jedyne dziecko przy spełnieniu </a:t>
            </a:r>
            <a:r>
              <a:rPr lang="pl-PL" sz="2000" b="1" dirty="0">
                <a:latin typeface="Source Sans Pro Light" pitchFamily="34"/>
              </a:rPr>
              <a:t>kryterium dochodowego </a:t>
            </a:r>
            <a:r>
              <a:rPr lang="pl-PL" sz="2000" dirty="0">
                <a:latin typeface="Source Sans Pro Light" pitchFamily="34"/>
              </a:rPr>
              <a:t>: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800 zł netto </a:t>
            </a:r>
            <a:r>
              <a:rPr lang="pl-PL" sz="2000" dirty="0">
                <a:latin typeface="Source Sans Pro Light" pitchFamily="34"/>
              </a:rPr>
              <a:t>na osobę w rodzinie</a:t>
            </a:r>
          </a:p>
          <a:p>
            <a:pPr lvl="0" hangingPunct="1"/>
            <a:r>
              <a:rPr lang="pl-PL" sz="2000" b="1" dirty="0">
                <a:latin typeface="Source Sans Pro Light" pitchFamily="34"/>
              </a:rPr>
              <a:t>1200 zł netto </a:t>
            </a:r>
            <a:r>
              <a:rPr lang="pl-PL" sz="2000" dirty="0">
                <a:latin typeface="Source Sans Pro Light" pitchFamily="34"/>
              </a:rPr>
              <a:t>na osobę w rodzinie z niepełnosprawnym dzieckiem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Dodatkowe wsparcie w wysokości </a:t>
            </a:r>
            <a:r>
              <a:rPr lang="pl-PL" sz="2000" b="1" dirty="0">
                <a:latin typeface="Source Sans Pro Light" pitchFamily="34"/>
              </a:rPr>
              <a:t>500 zł na każde dziecko </a:t>
            </a:r>
            <a:r>
              <a:rPr lang="pl-PL" sz="2000" dirty="0">
                <a:latin typeface="Source Sans Pro Light" pitchFamily="34"/>
              </a:rPr>
              <a:t>otrzymają także </a:t>
            </a:r>
            <a:r>
              <a:rPr lang="pl-PL" sz="2000" b="1" dirty="0">
                <a:latin typeface="Source Sans Pro Light" pitchFamily="34"/>
              </a:rPr>
              <a:t>rodziny zastępcze</a:t>
            </a:r>
            <a:r>
              <a:rPr lang="pl-PL" sz="2000" dirty="0">
                <a:latin typeface="Source Sans Pro Light" pitchFamily="34"/>
              </a:rPr>
              <a:t>, </a:t>
            </a:r>
            <a:r>
              <a:rPr lang="pl-PL" sz="2000" b="1" dirty="0">
                <a:latin typeface="Source Sans Pro Light" pitchFamily="34"/>
              </a:rPr>
              <a:t>rodzinne domy dziecka </a:t>
            </a:r>
            <a:r>
              <a:rPr lang="pl-PL" sz="2000" dirty="0">
                <a:latin typeface="Source Sans Pro Light" pitchFamily="34"/>
              </a:rPr>
              <a:t>oraz </a:t>
            </a:r>
            <a:r>
              <a:rPr lang="pl-PL" sz="2000" b="1" dirty="0">
                <a:latin typeface="Source Sans Pro Light" pitchFamily="34"/>
              </a:rPr>
              <a:t>placówki opiekuńczo-wychowawcze typu rodzinnego </a:t>
            </a:r>
            <a:r>
              <a:rPr lang="pl-PL" sz="2000" dirty="0">
                <a:latin typeface="Source Sans Pro Light" pitchFamily="34"/>
              </a:rPr>
              <a:t>na podstawie ustawy o wspieraniu rodziny i systemie pieczy zastępczej</a:t>
            </a:r>
          </a:p>
          <a:p>
            <a:pPr lvl="0" hangingPunct="1"/>
            <a:endParaRPr lang="pl-PL" sz="2000" dirty="0">
              <a:latin typeface="Source Sans Pro Light" pitchFamily="34"/>
            </a:endParaRPr>
          </a:p>
          <a:p>
            <a:pPr lvl="0" hangingPunct="1"/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99" y="1990538"/>
            <a:ext cx="2938063" cy="385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04" y="284040"/>
            <a:ext cx="11043137" cy="1508403"/>
          </a:xfrm>
        </p:spPr>
        <p:txBody>
          <a:bodyPr lIns="91440" tIns="45720" rIns="91440" bIns="45720"/>
          <a:lstStyle/>
          <a:p>
            <a:pPr lvl="0" hangingPunct="1"/>
            <a:r>
              <a:rPr lang="pl-PL" b="1" dirty="0">
                <a:latin typeface="Source Sans Pro Black" pitchFamily="34"/>
              </a:rPr>
              <a:t>JAK OTRZYMAĆ ŚWIADCZENIE WYCHOWAWCZE?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560518" y="2400117"/>
            <a:ext cx="8451597" cy="4206596"/>
          </a:xfrm>
        </p:spPr>
        <p:txBody>
          <a:bodyPr lIns="91440" tIns="45720" rIns="91440" bIns="45720"/>
          <a:lstStyle/>
          <a:p>
            <a:pPr lvl="0" hangingPunct="1"/>
            <a:r>
              <a:rPr lang="pl-PL" sz="2500" dirty="0">
                <a:latin typeface="Source Sans Pro Light" pitchFamily="34"/>
              </a:rPr>
              <a:t>Świadczenie wychowawcze będzie wypłacał urząd miasta, gminy lub jednostka wyznaczona do realizacji tego </a:t>
            </a:r>
            <a:r>
              <a:rPr lang="pl-PL" sz="2500" dirty="0" smtClean="0">
                <a:latin typeface="Source Sans Pro Light" pitchFamily="34"/>
              </a:rPr>
              <a:t>zadnia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Wniosek będziemy składać w miejscu </a:t>
            </a:r>
            <a:r>
              <a:rPr lang="pl-PL" sz="2500" dirty="0" smtClean="0">
                <a:latin typeface="Source Sans Pro Light" pitchFamily="34"/>
              </a:rPr>
              <a:t>zamieszkania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Będzie go można złożyć także przez </a:t>
            </a:r>
            <a:r>
              <a:rPr lang="pl-PL" sz="2500" dirty="0" err="1" smtClean="0">
                <a:latin typeface="Source Sans Pro Light" pitchFamily="34"/>
              </a:rPr>
              <a:t>internet</a:t>
            </a:r>
            <a:endParaRPr lang="pl-PL" sz="2500" dirty="0">
              <a:latin typeface="Source Sans Pro Light" pitchFamily="34"/>
            </a:endParaRPr>
          </a:p>
          <a:p>
            <a:pPr lvl="0" hangingPunct="1"/>
            <a:r>
              <a:rPr lang="pl-PL" sz="2500" dirty="0">
                <a:latin typeface="Source Sans Pro Light" pitchFamily="34"/>
              </a:rPr>
              <a:t>Świadczenie będzie wypłacane w sposób dogodny dla rodziców: przelewem na konto lub w </a:t>
            </a:r>
            <a:r>
              <a:rPr lang="pl-PL" sz="2500" dirty="0" smtClean="0">
                <a:latin typeface="Source Sans Pro Light" pitchFamily="34"/>
              </a:rPr>
              <a:t>gotówce</a:t>
            </a:r>
            <a:endParaRPr lang="pl-PL" sz="25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2" y="2448239"/>
            <a:ext cx="2031023" cy="258955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62711" y="284040"/>
            <a:ext cx="11007968" cy="1508403"/>
          </a:xfrm>
        </p:spPr>
        <p:txBody>
          <a:bodyPr/>
          <a:lstStyle/>
          <a:p>
            <a:pPr algn="ctr"/>
            <a:r>
              <a:rPr lang="pl-PL" sz="3800" dirty="0" smtClean="0">
                <a:latin typeface="Source Sans Pro Black" panose="020B0803030403020204" pitchFamily="34" charset="-18"/>
                <a:cs typeface="Segoe UI Semibold" panose="020B0702040204020203" pitchFamily="34" charset="0"/>
              </a:rPr>
              <a:t>WNIOSEK O ŚWIADCZENIE WYCHOWAWCZE BĘDZIE MOŻNA ZŁOŻYĆ PRZEZ INTERNET POPRZEZ:</a:t>
            </a:r>
            <a:endParaRPr lang="pl-PL" sz="3800" dirty="0">
              <a:latin typeface="Source Sans Pro Black" panose="020B0803030403020204" pitchFamily="34" charset="-18"/>
              <a:cs typeface="Segoe UI Semibold" panose="020B0702040204020203" pitchFamily="34" charset="0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1546"/>
            <a:ext cx="12193588" cy="47612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250827" y="284040"/>
            <a:ext cx="7390790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SKRÓCIE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95748" y="2187172"/>
            <a:ext cx="6586506" cy="473237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b="1" dirty="0">
                <a:latin typeface="Source Sans Pro Light" pitchFamily="34"/>
              </a:rPr>
              <a:t>Wnioski </a:t>
            </a:r>
            <a:r>
              <a:rPr lang="pl-PL" sz="2000" dirty="0">
                <a:latin typeface="Source Sans Pro Light" pitchFamily="34"/>
              </a:rPr>
              <a:t>będzie można składać </a:t>
            </a:r>
            <a:r>
              <a:rPr lang="pl-PL" sz="2000" b="1" dirty="0">
                <a:latin typeface="Source Sans Pro Light" pitchFamily="34"/>
              </a:rPr>
              <a:t>od 1 kwietnia 2016 r. </a:t>
            </a:r>
            <a:r>
              <a:rPr lang="pl-PL" sz="2000" dirty="0" smtClean="0">
                <a:latin typeface="Source Sans Pro Light" pitchFamily="34"/>
              </a:rPr>
              <a:t>czyli od </a:t>
            </a:r>
            <a:r>
              <a:rPr lang="pl-PL" sz="2000" dirty="0">
                <a:latin typeface="Source Sans Pro Light" pitchFamily="34"/>
              </a:rPr>
              <a:t>momentu startu programu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Jeśli </a:t>
            </a:r>
            <a:r>
              <a:rPr lang="pl-PL" sz="2000" b="1" dirty="0">
                <a:latin typeface="Source Sans Pro Light" pitchFamily="34"/>
              </a:rPr>
              <a:t>wniosek </a:t>
            </a:r>
            <a:r>
              <a:rPr lang="pl-PL" sz="2000" dirty="0">
                <a:latin typeface="Source Sans Pro Light" pitchFamily="34"/>
              </a:rPr>
              <a:t>zostanie złożony </a:t>
            </a:r>
            <a:r>
              <a:rPr lang="pl-PL" sz="2000" b="1" dirty="0">
                <a:latin typeface="Source Sans Pro Light" pitchFamily="34"/>
              </a:rPr>
              <a:t>w ciągu pierwszych 3 miesięcy</a:t>
            </a:r>
            <a:r>
              <a:rPr lang="pl-PL" sz="2000" dirty="0">
                <a:latin typeface="Source Sans Pro Light" pitchFamily="34"/>
              </a:rPr>
              <a:t>, rodzice dostaną </a:t>
            </a:r>
            <a:r>
              <a:rPr lang="pl-PL" sz="2000" b="1" dirty="0">
                <a:latin typeface="Source Sans Pro Light" pitchFamily="34"/>
              </a:rPr>
              <a:t>wyrównanie wstecz od 1 kwietnia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W kolejnych miesiącach świadczenie będzie wypłacane od miesiąca, w którym rodzice złożą wniosek</a:t>
            </a:r>
          </a:p>
          <a:p>
            <a:pPr lvl="0" hangingPunct="1"/>
            <a:r>
              <a:rPr lang="pl-PL" sz="2000" b="1" dirty="0" smtClean="0">
                <a:latin typeface="Source Sans Pro Light" pitchFamily="34"/>
              </a:rPr>
              <a:t>Pierwszy okres </a:t>
            </a:r>
            <a:r>
              <a:rPr lang="pl-PL" sz="2000" b="1" dirty="0">
                <a:latin typeface="Source Sans Pro Light" pitchFamily="34"/>
              </a:rPr>
              <a:t>wypłacania </a:t>
            </a:r>
            <a:r>
              <a:rPr lang="pl-PL" sz="2000" b="1" dirty="0" smtClean="0">
                <a:latin typeface="Source Sans Pro Light" pitchFamily="34"/>
              </a:rPr>
              <a:t>świadczenia </a:t>
            </a:r>
            <a:r>
              <a:rPr lang="pl-PL" sz="2000" dirty="0" smtClean="0">
                <a:latin typeface="Source Sans Pro Light" pitchFamily="34"/>
              </a:rPr>
              <a:t>wychowawczego </a:t>
            </a:r>
            <a:r>
              <a:rPr lang="pl-PL" sz="2000" b="1" dirty="0">
                <a:latin typeface="Source Sans Pro Light" pitchFamily="34"/>
              </a:rPr>
              <a:t>będzie dłuższy, </a:t>
            </a:r>
            <a:r>
              <a:rPr lang="pl-PL" sz="2000" dirty="0" smtClean="0">
                <a:latin typeface="Source Sans Pro Light" pitchFamily="34"/>
              </a:rPr>
              <a:t>od </a:t>
            </a:r>
            <a:r>
              <a:rPr lang="pl-PL" sz="2000" dirty="0">
                <a:latin typeface="Source Sans Pro Light" pitchFamily="34"/>
              </a:rPr>
              <a:t>kwietnia 2016 r. aż </a:t>
            </a:r>
            <a:r>
              <a:rPr lang="pl-PL" sz="2000" dirty="0" smtClean="0">
                <a:latin typeface="Source Sans Pro Light" pitchFamily="34"/>
              </a:rPr>
              <a:t>do </a:t>
            </a:r>
            <a:r>
              <a:rPr lang="pl-PL" sz="2000" dirty="0">
                <a:latin typeface="Source Sans Pro Light" pitchFamily="34"/>
              </a:rPr>
              <a:t>30 września 2017 roku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Dzięki temu rodzice nie będą musieli składać dwóch wniosków w 2016 r. kiedy program wchodzi w </a:t>
            </a:r>
            <a:r>
              <a:rPr lang="pl-PL" sz="2000" dirty="0" smtClean="0">
                <a:latin typeface="Source Sans Pro Light" pitchFamily="34"/>
              </a:rPr>
              <a:t>życie.</a:t>
            </a:r>
            <a:endParaRPr lang="pl-PL" sz="2000" dirty="0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3" y="1776047"/>
            <a:ext cx="7019206" cy="4387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886955" y="2292671"/>
            <a:ext cx="8494438" cy="4299115"/>
          </a:xfrm>
        </p:spPr>
        <p:txBody>
          <a:bodyPr lIns="91440" tIns="45720" rIns="91440" bIns="45720"/>
          <a:lstStyle/>
          <a:p>
            <a:pPr lvl="0" hangingPunct="1"/>
            <a:r>
              <a:rPr lang="pl-PL" sz="2000" dirty="0">
                <a:latin typeface="Source Sans Pro Light" pitchFamily="34"/>
              </a:rPr>
              <a:t>Świadczenie otrzyma rodzina bez względu na stan cywilny rodziców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Otrzymają je rodziny, w których rodzice są w związku małżeńskim jak i rodziny niepełne oraz rodzice pozostający w nieformalnych związkach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Świadczenie wychowawcze to kwota nieopodatkowana</a:t>
            </a:r>
          </a:p>
          <a:p>
            <a:pPr lvl="0" hangingPunct="1"/>
            <a:r>
              <a:rPr lang="pl-PL" sz="2000" dirty="0">
                <a:latin typeface="Source Sans Pro Light" pitchFamily="34"/>
              </a:rPr>
              <a:t>Nie podlega egzekucji, podobnie jak inne świadczenia dla rodzin</a:t>
            </a:r>
          </a:p>
          <a:p>
            <a:pPr lvl="0"/>
            <a:r>
              <a:rPr lang="pl-PL" sz="2000" dirty="0">
                <a:latin typeface="Source Sans Pro Light" pitchFamily="34"/>
              </a:rPr>
              <a:t>Nie będzie liczone do dochodu przy ustalaniu prawa do innych świadczeń m.in.  z pomocy społecznej, funduszu alimentacyjnego, świadczeń rodzinnych, </a:t>
            </a:r>
            <a:r>
              <a:rPr lang="pl-PL" sz="2000" dirty="0"/>
              <a:t>dodatków energetycznych,  stypendiów dla uczniów i studentów</a:t>
            </a:r>
          </a:p>
          <a:p>
            <a:pPr lvl="0" hangingPunct="1"/>
            <a:endParaRPr lang="pl-PL" sz="25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1843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315" y="5963762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250827" y="284040"/>
            <a:ext cx="7390790" cy="1508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pl-PL" sz="4000" b="0" i="0" u="none" strike="noStrike" kern="0" cap="none" spc="0" baseline="0">
                <a:solidFill>
                  <a:srgbClr val="099BDD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Corbel" pitchFamily="34"/>
                <a:ea typeface="Microsoft YaHei" pitchFamily="2"/>
                <a:cs typeface="Mangal" pitchFamily="2"/>
              </a:defRPr>
            </a:lvl1pPr>
          </a:lstStyle>
          <a:p>
            <a:pPr algn="ctr" hangingPunct="1"/>
            <a:r>
              <a:rPr lang="pl-PL" b="1" smtClean="0">
                <a:latin typeface="Source Sans Pro Black" pitchFamily="34"/>
              </a:rPr>
              <a:t>#RODZINA500PLUS W SKRÓCIE</a:t>
            </a:r>
            <a:endParaRPr lang="pl-PL" b="1" dirty="0">
              <a:latin typeface="Source Sans Pro Black" pitchFamily="34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18" y="2070169"/>
            <a:ext cx="2250878" cy="3530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2444264" y="284040"/>
            <a:ext cx="7487506" cy="1508403"/>
          </a:xfrm>
        </p:spPr>
        <p:txBody>
          <a:bodyPr lIns="91440" tIns="45720" rIns="91440" bIns="45720"/>
          <a:lstStyle/>
          <a:p>
            <a:pPr lvl="0" algn="ctr" hangingPunct="1"/>
            <a:r>
              <a:rPr lang="pl-PL" b="1" dirty="0">
                <a:latin typeface="Source Sans Pro Black" pitchFamily="34"/>
              </a:rPr>
              <a:t>#RODZINA500PLUS W LICZBACH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1949400" y="1928881"/>
            <a:ext cx="10058400" cy="4400641"/>
          </a:xfrm>
        </p:spPr>
        <p:txBody>
          <a:bodyPr lIns="91440" tIns="45720" rIns="91440" bIns="45720"/>
          <a:lstStyle/>
          <a:p>
            <a:pPr lvl="0" hangingPunct="1"/>
            <a:r>
              <a:rPr lang="pl-PL" sz="6000">
                <a:latin typeface="Source Sans Pro Black" pitchFamily="34"/>
              </a:rPr>
              <a:t>2,7 mln </a:t>
            </a:r>
            <a:r>
              <a:rPr lang="pl-PL">
                <a:latin typeface="Source Sans Pro Light" pitchFamily="34"/>
              </a:rPr>
              <a:t>rodzin skorzysta z programu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3,7 mln </a:t>
            </a:r>
            <a:r>
              <a:rPr lang="pl-PL">
                <a:latin typeface="Source Sans Pro Light" pitchFamily="34"/>
              </a:rPr>
              <a:t>dzieci zostanie objętych wsparciem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6 tys. zł </a:t>
            </a:r>
            <a:r>
              <a:rPr lang="pl-PL">
                <a:latin typeface="Source Sans Pro Light" pitchFamily="34"/>
              </a:rPr>
              <a:t>rocznie otrzymają rodzice na wychowanie dziecka</a:t>
            </a:r>
          </a:p>
          <a:p>
            <a:pPr lvl="0" hangingPunct="1"/>
            <a:r>
              <a:rPr lang="pl-PL" sz="6000">
                <a:latin typeface="Source Sans Pro Black" pitchFamily="34"/>
              </a:rPr>
              <a:t>108 tys. zł </a:t>
            </a:r>
            <a:r>
              <a:rPr lang="pl-PL">
                <a:latin typeface="Source Sans Pro Light" pitchFamily="34"/>
              </a:rPr>
              <a:t>otrzymają rodzice na wychowanie dziecka do 18 lat</a:t>
            </a:r>
          </a:p>
          <a:p>
            <a:pPr lvl="0" hangingPunct="1"/>
            <a:endParaRPr lang="pl-PL">
              <a:latin typeface="Source Sans Pro Light" pitchFamily="3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4" y="6172200"/>
            <a:ext cx="2546283" cy="660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07681" y="5964119"/>
            <a:ext cx="2287435" cy="12859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az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71479" y="1969544"/>
            <a:ext cx="744477" cy="7797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az 1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68918" y="2992319"/>
            <a:ext cx="912598" cy="677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4" y="3780693"/>
            <a:ext cx="1419045" cy="99333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" y="4751848"/>
            <a:ext cx="1068695" cy="74808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" y="4883280"/>
            <a:ext cx="1068695" cy="74808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" y="5098794"/>
            <a:ext cx="1068695" cy="74808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7" y="5199966"/>
            <a:ext cx="1068695" cy="74808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23" y="4687250"/>
            <a:ext cx="1068695" cy="74808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5" y="4883279"/>
            <a:ext cx="1068695" cy="748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ytuł1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ytuł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ytuł3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ytuł4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466</Words>
  <Application>Microsoft Office PowerPoint</Application>
  <PresentationFormat>Niestandardowy</PresentationFormat>
  <Paragraphs>54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Domyślnie</vt:lpstr>
      <vt:lpstr>Tytuł1</vt:lpstr>
      <vt:lpstr>Tytuł2</vt:lpstr>
      <vt:lpstr>Tytuł3</vt:lpstr>
      <vt:lpstr>Tytuł4</vt:lpstr>
      <vt:lpstr>RODZINA 500 PLUS</vt:lpstr>
      <vt:lpstr>CZYM JEST #RODZINA500PLUS?</vt:lpstr>
      <vt:lpstr>JAK POPRAWI SIĘ SYTUACJA RODZIN?</vt:lpstr>
      <vt:lpstr>KTO OTRZYMA ŚWIADCZENIE 500 ZŁ ?</vt:lpstr>
      <vt:lpstr>JAK OTRZYMAĆ ŚWIADCZENIE WYCHOWAWCZE?</vt:lpstr>
      <vt:lpstr>WNIOSEK O ŚWIADCZENIE WYCHOWAWCZE BĘDZIE MOŻNA ZŁOŻYĆ PRZEZ INTERNET POPRZEZ:</vt:lpstr>
      <vt:lpstr>#RODZINA500PLUS W SKRÓCIE</vt:lpstr>
      <vt:lpstr>Prezentacja programu PowerPoint</vt:lpstr>
      <vt:lpstr>#RODZINA500PLUS W LICZBACH</vt:lpstr>
      <vt:lpstr>#RODZINA500PLUS TO REALNE WSPARCIE RODZIN</vt:lpstr>
      <vt:lpstr>DZIĘKI #RODZINA500PLUS WZROSNĄ WYDATKI NA WSPARCIE RODZIN</vt:lpstr>
      <vt:lpstr>WYDATKI NA POLITYKĘ RODZINNĄ W PKB (W %)</vt:lpstr>
      <vt:lpstr>#RODZINA500PLUS WSPARCIE DZIECI</vt:lpstr>
      <vt:lpstr>#RODZINA500PLUS</vt:lpstr>
      <vt:lpstr>GDZIE ZNALEŹĆ INFORMACJE O #RODZINA500PLUS?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Rodzina 500 plus</dc:title>
  <dc:creator>Jarosław Zieliński</dc:creator>
  <cp:lastModifiedBy>Stypendia</cp:lastModifiedBy>
  <cp:revision>45</cp:revision>
  <dcterms:created xsi:type="dcterms:W3CDTF">2016-02-11T16:19:10Z</dcterms:created>
  <dcterms:modified xsi:type="dcterms:W3CDTF">2016-03-03T08:48:13Z</dcterms:modified>
</cp:coreProperties>
</file>